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85" r:id="rId5"/>
    <p:sldId id="286" r:id="rId6"/>
    <p:sldId id="287" r:id="rId7"/>
    <p:sldId id="288" r:id="rId8"/>
    <p:sldId id="260" r:id="rId9"/>
    <p:sldId id="283" r:id="rId10"/>
    <p:sldId id="263" r:id="rId11"/>
    <p:sldId id="264" r:id="rId12"/>
    <p:sldId id="265" r:id="rId13"/>
    <p:sldId id="267"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visor" initials="Rev"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DE78409-5316-44D7-BD98-D90250047BF4}"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C7686F1-5E65-4060-BC08-A8E8461CBE37}" type="datetimeFigureOut">
              <a:rPr lang="es-MX" smtClean="0"/>
              <a:pPr/>
              <a:t>27/06/2014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2DE78409-5316-44D7-BD98-D90250047BF4}"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7686F1-5E65-4060-BC08-A8E8461CBE37}" type="datetimeFigureOut">
              <a:rPr lang="es-MX" smtClean="0"/>
              <a:pPr/>
              <a:t>27/06/2014</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E78409-5316-44D7-BD98-D90250047BF4}"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260648"/>
            <a:ext cx="7851648" cy="2939752"/>
          </a:xfrm>
        </p:spPr>
        <p:txBody>
          <a:bodyPr>
            <a:normAutofit/>
          </a:bodyPr>
          <a:lstStyle/>
          <a:p>
            <a:pPr algn="ctr"/>
            <a:r>
              <a:rPr lang="es-MX" dirty="0" smtClean="0"/>
              <a:t>Universidad de Sonora</a:t>
            </a:r>
            <a:br>
              <a:rPr lang="es-MX" dirty="0" smtClean="0"/>
            </a:br>
            <a:r>
              <a:rPr lang="es-MX" sz="3100" dirty="0" smtClean="0"/>
              <a:t>División de Ciencias Exactas y Naturales</a:t>
            </a:r>
            <a:r>
              <a:rPr lang="es-MX" dirty="0" smtClean="0"/>
              <a:t/>
            </a:r>
            <a:br>
              <a:rPr lang="es-MX" dirty="0" smtClean="0"/>
            </a:br>
            <a:r>
              <a:rPr lang="es-MX" sz="2000" dirty="0" smtClean="0"/>
              <a:t>Programa de Maestría en Ciencias con Especialidad en Matemática Educativa</a:t>
            </a:r>
            <a:br>
              <a:rPr lang="es-MX" sz="2000" dirty="0" smtClean="0"/>
            </a:br>
            <a:r>
              <a:rPr lang="es-MX" sz="2000" dirty="0" smtClean="0"/>
              <a:t/>
            </a:r>
            <a:br>
              <a:rPr lang="es-MX" sz="2000" dirty="0" smtClean="0"/>
            </a:br>
            <a:endParaRPr lang="es-MX" sz="2000" dirty="0"/>
          </a:p>
        </p:txBody>
      </p:sp>
      <p:sp>
        <p:nvSpPr>
          <p:cNvPr id="3" name="2 Subtítulo"/>
          <p:cNvSpPr>
            <a:spLocks noGrp="1"/>
          </p:cNvSpPr>
          <p:nvPr>
            <p:ph type="subTitle" idx="1"/>
          </p:nvPr>
        </p:nvSpPr>
        <p:spPr/>
        <p:txBody>
          <a:bodyPr/>
          <a:lstStyle/>
          <a:p>
            <a:pPr algn="ctr"/>
            <a:r>
              <a:rPr lang="es-MX" dirty="0" smtClean="0"/>
              <a:t>Curso de Inducción al PMME</a:t>
            </a:r>
          </a:p>
          <a:p>
            <a:pPr algn="ctr"/>
            <a:endParaRPr lang="es-MX" dirty="0" smtClean="0"/>
          </a:p>
          <a:p>
            <a:r>
              <a:rPr lang="es-MX" dirty="0" smtClean="0"/>
              <a:t>Junio de 2014</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¿En qué consistirá el trabajo final del curso?</a:t>
            </a:r>
            <a:endParaRPr lang="es-MX" dirty="0"/>
          </a:p>
        </p:txBody>
      </p:sp>
      <p:sp>
        <p:nvSpPr>
          <p:cNvPr id="3" name="2 Marcador de contenido"/>
          <p:cNvSpPr>
            <a:spLocks noGrp="1"/>
          </p:cNvSpPr>
          <p:nvPr>
            <p:ph idx="1"/>
          </p:nvPr>
        </p:nvSpPr>
        <p:spPr/>
        <p:txBody>
          <a:bodyPr>
            <a:normAutofit lnSpcReduction="10000"/>
          </a:bodyPr>
          <a:lstStyle/>
          <a:p>
            <a:pPr marL="0" indent="0">
              <a:buNone/>
            </a:pPr>
            <a:r>
              <a:rPr lang="es-MX" dirty="0" smtClean="0"/>
              <a:t>El trabajo final consistirá en un anteproyecto de Tesis, con una extensión de mínima de 4 cuartillas que  contenga:</a:t>
            </a:r>
          </a:p>
          <a:p>
            <a:pPr marL="0" indent="0">
              <a:buNone/>
            </a:pPr>
            <a:endParaRPr lang="es-MX" dirty="0" smtClean="0"/>
          </a:p>
          <a:p>
            <a:pPr marL="514350" indent="-514350">
              <a:buFont typeface="+mj-lt"/>
              <a:buAutoNum type="arabicPeriod"/>
            </a:pPr>
            <a:r>
              <a:rPr lang="es-MX" dirty="0" smtClean="0"/>
              <a:t>Una descripción de la problemática que quisieran abordar en su tesis de posgrado, en donde se precise:</a:t>
            </a:r>
          </a:p>
          <a:p>
            <a:pPr marL="984250" lvl="2" indent="-317500">
              <a:buFont typeface="+mj-lt"/>
              <a:buAutoNum type="alphaLcParenR"/>
            </a:pPr>
            <a:r>
              <a:rPr lang="es-MX" dirty="0" smtClean="0"/>
              <a:t>El nivel escolar donde se ubica.</a:t>
            </a:r>
          </a:p>
          <a:p>
            <a:pPr marL="984250" lvl="2" indent="-317500">
              <a:buFont typeface="+mj-lt"/>
              <a:buAutoNum type="alphaLcParenR"/>
            </a:pPr>
            <a:r>
              <a:rPr lang="es-MX" dirty="0" smtClean="0"/>
              <a:t>El o los conceptos matemáticos involucrados</a:t>
            </a:r>
            <a:r>
              <a:rPr lang="es-MX" dirty="0" smtClean="0"/>
              <a:t>.</a:t>
            </a:r>
          </a:p>
          <a:p>
            <a:pPr marL="666750" lvl="2" indent="0">
              <a:buNone/>
            </a:pPr>
            <a:endParaRPr lang="es-MX" dirty="0" smtClean="0"/>
          </a:p>
          <a:p>
            <a:pPr marL="666750" lvl="2" indent="-577850">
              <a:buNone/>
            </a:pPr>
            <a:r>
              <a:rPr lang="es-MX" b="1" dirty="0" smtClean="0"/>
              <a:t>Nota Importante</a:t>
            </a:r>
            <a:r>
              <a:rPr lang="es-MX" dirty="0" smtClean="0"/>
              <a:t>: Altamente recomendable traer </a:t>
            </a:r>
            <a:r>
              <a:rPr lang="es-MX" smtClean="0"/>
              <a:t>su laptop </a:t>
            </a:r>
            <a:r>
              <a:rPr lang="es-MX" dirty="0" smtClean="0"/>
              <a:t>para el taller del sábado 28 </a:t>
            </a:r>
            <a:r>
              <a:rPr lang="es-MX" smtClean="0"/>
              <a:t>de junio.</a:t>
            </a:r>
            <a:endParaRPr lang="es-MX" dirty="0" smtClean="0"/>
          </a:p>
          <a:p>
            <a:pPr marL="984250" lvl="2" indent="-317500">
              <a:buFont typeface="+mj-lt"/>
              <a:buAutoNum type="alphaLcParenR"/>
            </a:pPr>
            <a:endParaRPr lang="es-MX" dirty="0" smtClean="0"/>
          </a:p>
          <a:p>
            <a:pPr lvl="2"/>
            <a:endParaRPr lang="es-MX" dirty="0" smtClean="0"/>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¿En qué consistirá el trabajo final del curso?</a:t>
            </a:r>
            <a:endParaRPr lang="es-MX" dirty="0"/>
          </a:p>
        </p:txBody>
      </p:sp>
      <p:sp>
        <p:nvSpPr>
          <p:cNvPr id="3" name="2 Marcador de contenido"/>
          <p:cNvSpPr>
            <a:spLocks noGrp="1"/>
          </p:cNvSpPr>
          <p:nvPr>
            <p:ph idx="1"/>
          </p:nvPr>
        </p:nvSpPr>
        <p:spPr/>
        <p:txBody>
          <a:bodyPr>
            <a:normAutofit/>
          </a:bodyPr>
          <a:lstStyle/>
          <a:p>
            <a:pPr marL="0" indent="0">
              <a:buNone/>
            </a:pPr>
            <a:endParaRPr lang="es-MX" sz="800" dirty="0" smtClean="0"/>
          </a:p>
          <a:p>
            <a:pPr marL="514350" indent="-514350">
              <a:buFont typeface="+mj-lt"/>
              <a:buAutoNum type="arabicPeriod" startAt="2"/>
            </a:pPr>
            <a:r>
              <a:rPr lang="es-MX" dirty="0" smtClean="0"/>
              <a:t>Una justificación del tema que por lo menos contenga:</a:t>
            </a:r>
          </a:p>
          <a:p>
            <a:pPr marL="984250" lvl="2" indent="-344488">
              <a:buFont typeface="+mj-lt"/>
              <a:buAutoNum type="alphaLcParenR"/>
            </a:pPr>
            <a:r>
              <a:rPr lang="es-MX" dirty="0" smtClean="0"/>
              <a:t>Una exposición sobre la manera como se enteró de la existencia de la problemática planteada (se ha documentado sobre ella, la ha experimentado como docente, la ha percibido como estudiante, etc.)</a:t>
            </a:r>
          </a:p>
          <a:p>
            <a:pPr marL="984250" lvl="2" indent="-344488">
              <a:buFont typeface="+mj-lt"/>
              <a:buAutoNum type="alphaLcParenR"/>
            </a:pPr>
            <a:r>
              <a:rPr lang="es-MX" dirty="0" smtClean="0"/>
              <a:t>Una argumentación a favor de la importancia de resolver la problemática planteada.</a:t>
            </a:r>
          </a:p>
          <a:p>
            <a:pPr marL="1154430" lvl="2" indent="-514350">
              <a:buFont typeface="+mj-lt"/>
              <a:buAutoNum type="alphaLcParenR"/>
            </a:pPr>
            <a:endParaRPr lang="es-MX" dirty="0" smtClean="0"/>
          </a:p>
          <a:p>
            <a:pPr lvl="2"/>
            <a:endParaRPr lang="es-MX" dirty="0" smtClean="0"/>
          </a:p>
          <a:p>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Forma de entrega</a:t>
            </a:r>
            <a:endParaRPr lang="es-MX" dirty="0"/>
          </a:p>
        </p:txBody>
      </p:sp>
      <p:sp>
        <p:nvSpPr>
          <p:cNvPr id="3" name="2 Marcador de contenido"/>
          <p:cNvSpPr>
            <a:spLocks noGrp="1"/>
          </p:cNvSpPr>
          <p:nvPr>
            <p:ph idx="1"/>
          </p:nvPr>
        </p:nvSpPr>
        <p:spPr/>
        <p:txBody>
          <a:bodyPr/>
          <a:lstStyle/>
          <a:p>
            <a:r>
              <a:rPr lang="es-MX" dirty="0" smtClean="0"/>
              <a:t>El trabajo deberá enviarse a la siguiente dirección electrónica:</a:t>
            </a:r>
          </a:p>
          <a:p>
            <a:pPr algn="ctr">
              <a:spcAft>
                <a:spcPts val="1200"/>
              </a:spcAft>
              <a:buNone/>
            </a:pPr>
            <a:r>
              <a:rPr lang="es-MX" b="1" smtClean="0"/>
              <a:t>jlsoto@mat.uson.mx</a:t>
            </a:r>
            <a:endParaRPr lang="es-MX" b="1" dirty="0" smtClean="0"/>
          </a:p>
          <a:p>
            <a:r>
              <a:rPr lang="es-MX" dirty="0" smtClean="0"/>
              <a:t>El nombre del archivo deberá tener el siguiente formato:</a:t>
            </a:r>
          </a:p>
          <a:p>
            <a:pPr algn="ctr">
              <a:spcAft>
                <a:spcPts val="1200"/>
              </a:spcAft>
              <a:buNone/>
            </a:pPr>
            <a:r>
              <a:rPr lang="es-MX" dirty="0" smtClean="0"/>
              <a:t>	</a:t>
            </a:r>
            <a:r>
              <a:rPr lang="es-MX" b="1" dirty="0" err="1" smtClean="0"/>
              <a:t>ingreso_primer</a:t>
            </a:r>
            <a:r>
              <a:rPr lang="es-MX" b="1" dirty="0" smtClean="0"/>
              <a:t> </a:t>
            </a:r>
            <a:r>
              <a:rPr lang="es-MX" b="1" dirty="0" err="1" smtClean="0"/>
              <a:t>apellido_segundo</a:t>
            </a:r>
            <a:r>
              <a:rPr lang="es-MX" b="1" dirty="0" smtClean="0"/>
              <a:t> apellido</a:t>
            </a:r>
          </a:p>
          <a:p>
            <a:pPr>
              <a:spcBef>
                <a:spcPts val="1200"/>
              </a:spcBef>
            </a:pPr>
            <a:r>
              <a:rPr lang="es-MX" dirty="0" smtClean="0"/>
              <a:t>Fecha límite: </a:t>
            </a:r>
            <a:r>
              <a:rPr lang="es-MX" b="1" dirty="0" smtClean="0"/>
              <a:t>4 de Julio de 2014</a:t>
            </a:r>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Muchas gracias</a:t>
            </a:r>
            <a:endParaRPr lang="es-MX" dirty="0"/>
          </a:p>
        </p:txBody>
      </p:sp>
      <p:sp>
        <p:nvSpPr>
          <p:cNvPr id="3" name="2 Marcador de texto"/>
          <p:cNvSpPr>
            <a:spLocks noGrp="1"/>
          </p:cNvSpPr>
          <p:nvPr>
            <p:ph type="body" idx="1"/>
          </p:nvPr>
        </p:nvSpPr>
        <p:spPr/>
        <p:txBody>
          <a:bodyPr/>
          <a:lstStyle/>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Temáticas a abordar</a:t>
            </a:r>
            <a:endParaRPr lang="es-MX" dirty="0"/>
          </a:p>
        </p:txBody>
      </p:sp>
      <p:sp>
        <p:nvSpPr>
          <p:cNvPr id="3" name="2 Marcador de contenido"/>
          <p:cNvSpPr>
            <a:spLocks noGrp="1"/>
          </p:cNvSpPr>
          <p:nvPr>
            <p:ph idx="1"/>
          </p:nvPr>
        </p:nvSpPr>
        <p:spPr/>
        <p:txBody>
          <a:bodyPr/>
          <a:lstStyle/>
          <a:p>
            <a:endParaRPr lang="es-MX" dirty="0" smtClean="0"/>
          </a:p>
          <a:p>
            <a:endParaRPr lang="es-MX" dirty="0" smtClean="0"/>
          </a:p>
          <a:p>
            <a:r>
              <a:rPr lang="es-MX" dirty="0" smtClean="0"/>
              <a:t>¿Qué es una tesis en esta maestría?</a:t>
            </a:r>
          </a:p>
          <a:p>
            <a:endParaRPr lang="es-MX" dirty="0" smtClean="0"/>
          </a:p>
          <a:p>
            <a:endParaRPr lang="es-MX" dirty="0" smtClean="0"/>
          </a:p>
          <a:p>
            <a:r>
              <a:rPr lang="es-MX" dirty="0" smtClean="0"/>
              <a:t> ¿En qué consistirá el trabajo final del curso de inducción?</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1143000"/>
          </a:xfrm>
        </p:spPr>
        <p:txBody>
          <a:bodyPr/>
          <a:lstStyle/>
          <a:p>
            <a:r>
              <a:rPr lang="es-MX" dirty="0" smtClean="0"/>
              <a:t>Introducción</a:t>
            </a:r>
            <a:endParaRPr lang="es-MX" dirty="0"/>
          </a:p>
        </p:txBody>
      </p:sp>
      <p:grpSp>
        <p:nvGrpSpPr>
          <p:cNvPr id="4" name="3 Grupo"/>
          <p:cNvGrpSpPr/>
          <p:nvPr/>
        </p:nvGrpSpPr>
        <p:grpSpPr>
          <a:xfrm>
            <a:off x="467544" y="1916832"/>
            <a:ext cx="2969586" cy="1741958"/>
            <a:chOff x="0" y="1801713"/>
            <a:chExt cx="2969586" cy="1741958"/>
          </a:xfrm>
        </p:grpSpPr>
        <p:sp>
          <p:nvSpPr>
            <p:cNvPr id="5" name="4 Elipse"/>
            <p:cNvSpPr/>
            <p:nvPr/>
          </p:nvSpPr>
          <p:spPr>
            <a:xfrm>
              <a:off x="0" y="1801713"/>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6"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500" kern="1200" dirty="0" smtClean="0"/>
                <a:t>Investigación en Matemática Educativa</a:t>
              </a:r>
              <a:endParaRPr lang="es-MX" sz="2500" kern="1200" dirty="0"/>
            </a:p>
          </p:txBody>
        </p:sp>
      </p:grpSp>
      <p:grpSp>
        <p:nvGrpSpPr>
          <p:cNvPr id="8" name="7 Grupo"/>
          <p:cNvGrpSpPr/>
          <p:nvPr/>
        </p:nvGrpSpPr>
        <p:grpSpPr>
          <a:xfrm>
            <a:off x="5508104" y="2060848"/>
            <a:ext cx="2969586" cy="1741958"/>
            <a:chOff x="72008" y="1873721"/>
            <a:chExt cx="2969586" cy="1741958"/>
          </a:xfrm>
        </p:grpSpPr>
        <p:sp>
          <p:nvSpPr>
            <p:cNvPr id="9" name="8 Elipse"/>
            <p:cNvSpPr/>
            <p:nvPr/>
          </p:nvSpPr>
          <p:spPr>
            <a:xfrm>
              <a:off x="72008" y="1873721"/>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0"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500" kern="1200" dirty="0" smtClean="0"/>
                <a:t>Práctica Docente</a:t>
              </a:r>
              <a:endParaRPr lang="es-MX" sz="2500" kern="1200" dirty="0"/>
            </a:p>
          </p:txBody>
        </p:sp>
      </p:grpSp>
      <p:grpSp>
        <p:nvGrpSpPr>
          <p:cNvPr id="11" name="10 Grupo"/>
          <p:cNvGrpSpPr/>
          <p:nvPr/>
        </p:nvGrpSpPr>
        <p:grpSpPr>
          <a:xfrm>
            <a:off x="2987824" y="1988840"/>
            <a:ext cx="2969586" cy="1741958"/>
            <a:chOff x="0" y="1801713"/>
            <a:chExt cx="2969586" cy="1741958"/>
          </a:xfrm>
        </p:grpSpPr>
        <p:sp>
          <p:nvSpPr>
            <p:cNvPr id="12" name="11 Elipse"/>
            <p:cNvSpPr/>
            <p:nvPr/>
          </p:nvSpPr>
          <p:spPr>
            <a:xfrm>
              <a:off x="0" y="1801713"/>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500" kern="1200" dirty="0" smtClean="0"/>
                <a:t>Desarrollo Docente</a:t>
              </a:r>
              <a:endParaRPr lang="es-MX" sz="2500" kern="1200" dirty="0"/>
            </a:p>
          </p:txBody>
        </p:sp>
      </p:grpSp>
      <p:sp>
        <p:nvSpPr>
          <p:cNvPr id="14" name="13 CuadroTexto"/>
          <p:cNvSpPr txBox="1"/>
          <p:nvPr/>
        </p:nvSpPr>
        <p:spPr>
          <a:xfrm>
            <a:off x="611560" y="3861048"/>
            <a:ext cx="7848872" cy="1938992"/>
          </a:xfrm>
          <a:prstGeom prst="rect">
            <a:avLst/>
          </a:prstGeom>
          <a:noFill/>
        </p:spPr>
        <p:txBody>
          <a:bodyPr wrap="square" rtlCol="0">
            <a:spAutoFit/>
          </a:bodyPr>
          <a:lstStyle/>
          <a:p>
            <a:r>
              <a:rPr lang="es-MX" sz="2400" dirty="0" smtClean="0"/>
              <a:t>“una aproximación comprensiva a la educación matemática, que debe ser vista en su totalidad como un sistema interactivo que comprende investigación, desarrollo y práctica” (</a:t>
            </a:r>
            <a:r>
              <a:rPr lang="es-MX" sz="2400" dirty="0" err="1" smtClean="0"/>
              <a:t>Steiner</a:t>
            </a:r>
            <a:r>
              <a:rPr lang="es-MX" sz="2400" dirty="0" smtClean="0"/>
              <a:t> et al., 1984, p. 16). (Citado por </a:t>
            </a:r>
            <a:r>
              <a:rPr lang="es-MX" sz="2400" dirty="0" err="1" smtClean="0"/>
              <a:t>Godino</a:t>
            </a:r>
            <a:r>
              <a:rPr lang="es-MX" sz="2400" dirty="0" smtClean="0"/>
              <a:t>, 2008)</a:t>
            </a:r>
            <a:endParaRPr lang="es-MX" sz="2400" dirty="0"/>
          </a:p>
        </p:txBody>
      </p:sp>
      <p:sp>
        <p:nvSpPr>
          <p:cNvPr id="20" name="19 Flecha curvada hacia abajo"/>
          <p:cNvSpPr/>
          <p:nvPr/>
        </p:nvSpPr>
        <p:spPr>
          <a:xfrm flipH="1">
            <a:off x="2339752" y="1268760"/>
            <a:ext cx="4392488"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linds(horizontal)">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720080"/>
          </a:xfrm>
        </p:spPr>
        <p:txBody>
          <a:bodyPr>
            <a:noAutofit/>
          </a:bodyPr>
          <a:lstStyle/>
          <a:p>
            <a:r>
              <a:rPr lang="es-MX" sz="4400" dirty="0" smtClean="0"/>
              <a:t>¿Qué es una tesis en esta maestría?</a:t>
            </a:r>
            <a:endParaRPr lang="es-MX" sz="4000" dirty="0"/>
          </a:p>
        </p:txBody>
      </p:sp>
      <p:grpSp>
        <p:nvGrpSpPr>
          <p:cNvPr id="3" name="3 Grupo"/>
          <p:cNvGrpSpPr/>
          <p:nvPr/>
        </p:nvGrpSpPr>
        <p:grpSpPr>
          <a:xfrm>
            <a:off x="204321" y="3127201"/>
            <a:ext cx="2772308" cy="1669950"/>
            <a:chOff x="0" y="1801713"/>
            <a:chExt cx="2969586" cy="1741958"/>
          </a:xfrm>
        </p:grpSpPr>
        <p:sp>
          <p:nvSpPr>
            <p:cNvPr id="5" name="4 Elipse"/>
            <p:cNvSpPr/>
            <p:nvPr/>
          </p:nvSpPr>
          <p:spPr>
            <a:xfrm>
              <a:off x="0" y="1801713"/>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6"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000" kern="1200" dirty="0" smtClean="0"/>
                <a:t>Investigación en </a:t>
              </a:r>
              <a:r>
                <a:rPr lang="es-MX" sz="2000" dirty="0" smtClean="0"/>
                <a:t>Matemática Educativa</a:t>
              </a:r>
              <a:endParaRPr lang="es-MX" sz="2000" kern="1200" dirty="0"/>
            </a:p>
          </p:txBody>
        </p:sp>
      </p:grpSp>
      <p:grpSp>
        <p:nvGrpSpPr>
          <p:cNvPr id="4" name="7 Grupo"/>
          <p:cNvGrpSpPr/>
          <p:nvPr/>
        </p:nvGrpSpPr>
        <p:grpSpPr>
          <a:xfrm>
            <a:off x="2837625" y="1160093"/>
            <a:ext cx="2969586" cy="1741958"/>
            <a:chOff x="72008" y="1873721"/>
            <a:chExt cx="2969586" cy="1741958"/>
          </a:xfrm>
        </p:grpSpPr>
        <p:sp>
          <p:nvSpPr>
            <p:cNvPr id="9" name="8 Elipse"/>
            <p:cNvSpPr/>
            <p:nvPr/>
          </p:nvSpPr>
          <p:spPr>
            <a:xfrm>
              <a:off x="72008" y="1873721"/>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0"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400" kern="1200" dirty="0" smtClean="0"/>
                <a:t>Problemática en educación matemática</a:t>
              </a:r>
            </a:p>
            <a:p>
              <a:pPr lvl="0" algn="ctr" defTabSz="1111250">
                <a:lnSpc>
                  <a:spcPct val="90000"/>
                </a:lnSpc>
                <a:spcBef>
                  <a:spcPct val="0"/>
                </a:spcBef>
                <a:spcAft>
                  <a:spcPct val="35000"/>
                </a:spcAft>
              </a:pPr>
              <a:r>
                <a:rPr lang="es-MX" sz="1400" dirty="0" smtClean="0"/>
                <a:t>(General o específica)</a:t>
              </a:r>
              <a:endParaRPr lang="es-MX" sz="1400" kern="1200" dirty="0"/>
            </a:p>
          </p:txBody>
        </p:sp>
      </p:grpSp>
      <p:grpSp>
        <p:nvGrpSpPr>
          <p:cNvPr id="7" name="10 Grupo"/>
          <p:cNvGrpSpPr/>
          <p:nvPr/>
        </p:nvGrpSpPr>
        <p:grpSpPr>
          <a:xfrm>
            <a:off x="6139828" y="2947182"/>
            <a:ext cx="3038757" cy="1741958"/>
            <a:chOff x="434885" y="1607927"/>
            <a:chExt cx="3038757" cy="1741958"/>
          </a:xfrm>
        </p:grpSpPr>
        <p:sp>
          <p:nvSpPr>
            <p:cNvPr id="12" name="11 Elipse"/>
            <p:cNvSpPr/>
            <p:nvPr/>
          </p:nvSpPr>
          <p:spPr>
            <a:xfrm>
              <a:off x="504056" y="1607927"/>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Elipse 4"/>
            <p:cNvSpPr/>
            <p:nvPr/>
          </p:nvSpPr>
          <p:spPr>
            <a:xfrm>
              <a:off x="434885" y="2234555"/>
              <a:ext cx="2752651" cy="71928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000" kern="1200" dirty="0" smtClean="0"/>
                <a:t>Desarrollo Docente</a:t>
              </a:r>
              <a:endParaRPr lang="es-MX" sz="2000" kern="1200" dirty="0"/>
            </a:p>
          </p:txBody>
        </p:sp>
      </p:grpSp>
      <p:grpSp>
        <p:nvGrpSpPr>
          <p:cNvPr id="15" name="3 Grupo"/>
          <p:cNvGrpSpPr/>
          <p:nvPr/>
        </p:nvGrpSpPr>
        <p:grpSpPr>
          <a:xfrm>
            <a:off x="0" y="4869160"/>
            <a:ext cx="2969586" cy="1741958"/>
            <a:chOff x="0" y="1801713"/>
            <a:chExt cx="2969586" cy="1741958"/>
          </a:xfrm>
        </p:grpSpPr>
        <p:sp>
          <p:nvSpPr>
            <p:cNvPr id="17" name="16 Elipse"/>
            <p:cNvSpPr/>
            <p:nvPr/>
          </p:nvSpPr>
          <p:spPr>
            <a:xfrm>
              <a:off x="0" y="1801713"/>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8"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000" kern="1200" dirty="0" smtClean="0"/>
                <a:t>Responder a preguntas de Investigación</a:t>
              </a:r>
              <a:endParaRPr lang="es-MX" sz="2000" kern="1200" dirty="0"/>
            </a:p>
          </p:txBody>
        </p:sp>
      </p:grpSp>
      <p:grpSp>
        <p:nvGrpSpPr>
          <p:cNvPr id="19" name="3 Grupo"/>
          <p:cNvGrpSpPr/>
          <p:nvPr/>
        </p:nvGrpSpPr>
        <p:grpSpPr>
          <a:xfrm>
            <a:off x="6174414" y="4869160"/>
            <a:ext cx="2969586" cy="1741958"/>
            <a:chOff x="0" y="1801713"/>
            <a:chExt cx="2969586" cy="1741958"/>
          </a:xfrm>
        </p:grpSpPr>
        <p:sp>
          <p:nvSpPr>
            <p:cNvPr id="20" name="19 Elipse"/>
            <p:cNvSpPr/>
            <p:nvPr/>
          </p:nvSpPr>
          <p:spPr>
            <a:xfrm>
              <a:off x="0" y="1801713"/>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1"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000" kern="1200" dirty="0" smtClean="0"/>
                <a:t>Propuesta en el campo del trabajo docente</a:t>
              </a:r>
              <a:r>
                <a:rPr lang="es-MX" sz="2500" kern="1200" dirty="0" smtClean="0">
                  <a:hlinkClick r:id="" action="ppaction://noaction"/>
                </a:rPr>
                <a:t>.</a:t>
              </a:r>
              <a:endParaRPr lang="es-MX" sz="2500" kern="1200" dirty="0"/>
            </a:p>
          </p:txBody>
        </p:sp>
      </p:grpSp>
      <p:grpSp>
        <p:nvGrpSpPr>
          <p:cNvPr id="22" name="3 Grupo"/>
          <p:cNvGrpSpPr/>
          <p:nvPr/>
        </p:nvGrpSpPr>
        <p:grpSpPr>
          <a:xfrm>
            <a:off x="3059832" y="4869160"/>
            <a:ext cx="2969586" cy="1741958"/>
            <a:chOff x="-72008" y="1801713"/>
            <a:chExt cx="2969586" cy="1741958"/>
          </a:xfrm>
        </p:grpSpPr>
        <p:sp>
          <p:nvSpPr>
            <p:cNvPr id="23" name="22 Elipse"/>
            <p:cNvSpPr/>
            <p:nvPr/>
          </p:nvSpPr>
          <p:spPr>
            <a:xfrm>
              <a:off x="-72008" y="1801713"/>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4"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500" kern="1200" dirty="0" smtClean="0"/>
                <a:t>Marco Teórico de </a:t>
              </a:r>
              <a:r>
                <a:rPr lang="es-MX" sz="2500" dirty="0" smtClean="0"/>
                <a:t>Matemática Educativa</a:t>
              </a:r>
              <a:endParaRPr lang="es-MX" sz="2500" kern="1200" dirty="0"/>
            </a:p>
          </p:txBody>
        </p:sp>
      </p:grpSp>
      <p:cxnSp>
        <p:nvCxnSpPr>
          <p:cNvPr id="26" name="25 Conector recto de flecha"/>
          <p:cNvCxnSpPr/>
          <p:nvPr/>
        </p:nvCxnSpPr>
        <p:spPr>
          <a:xfrm flipH="1">
            <a:off x="2837625" y="3212976"/>
            <a:ext cx="362878" cy="158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16200000" flipH="1">
            <a:off x="5895949" y="3227744"/>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rot="5400000">
            <a:off x="683568" y="4725144"/>
            <a:ext cx="21602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rot="16200000" flipH="1">
            <a:off x="7992380" y="4761148"/>
            <a:ext cx="14401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a:off x="2915816" y="4653136"/>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flipH="1">
            <a:off x="5580112" y="4509120"/>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2843808" y="6237312"/>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rot="10800000">
            <a:off x="5868144" y="6309320"/>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p:nvPr/>
        </p:nvCxnSpPr>
        <p:spPr>
          <a:xfrm>
            <a:off x="5940152" y="6165304"/>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rot="10800000">
            <a:off x="2915816" y="6093296"/>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p:nvPr/>
        </p:nvCxnSpPr>
        <p:spPr>
          <a:xfrm flipH="1">
            <a:off x="4211166" y="4293096"/>
            <a:ext cx="794" cy="432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p:nvPr/>
        </p:nvCxnSpPr>
        <p:spPr>
          <a:xfrm flipV="1">
            <a:off x="4427190" y="4293096"/>
            <a:ext cx="0" cy="432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p:nvPr/>
        </p:nvCxnSpPr>
        <p:spPr>
          <a:xfrm flipV="1">
            <a:off x="5436096" y="4293096"/>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flipH="1" flipV="1">
            <a:off x="3059832" y="4509120"/>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5" name="7 Grupo"/>
          <p:cNvGrpSpPr/>
          <p:nvPr/>
        </p:nvGrpSpPr>
        <p:grpSpPr>
          <a:xfrm>
            <a:off x="3200503" y="2948852"/>
            <a:ext cx="2636127" cy="1249915"/>
            <a:chOff x="72008" y="1873721"/>
            <a:chExt cx="2969586" cy="1741958"/>
          </a:xfrm>
        </p:grpSpPr>
        <p:sp>
          <p:nvSpPr>
            <p:cNvPr id="37" name="36 Elipse"/>
            <p:cNvSpPr/>
            <p:nvPr/>
          </p:nvSpPr>
          <p:spPr>
            <a:xfrm>
              <a:off x="72008" y="1873721"/>
              <a:ext cx="2969586" cy="174195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39" name="Elipse 4"/>
            <p:cNvSpPr/>
            <p:nvPr/>
          </p:nvSpPr>
          <p:spPr>
            <a:xfrm>
              <a:off x="434886" y="2056817"/>
              <a:ext cx="2099814" cy="123175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5866" tIns="31750" rIns="95866" bIns="31750" numCol="1" spcCol="1270" anchor="ctr" anchorCtr="0">
              <a:noAutofit/>
            </a:bodyPr>
            <a:lstStyle/>
            <a:p>
              <a:pPr lvl="0" algn="ctr" defTabSz="1111250">
                <a:lnSpc>
                  <a:spcPct val="90000"/>
                </a:lnSpc>
                <a:spcBef>
                  <a:spcPct val="0"/>
                </a:spcBef>
                <a:spcAft>
                  <a:spcPct val="35000"/>
                </a:spcAft>
              </a:pPr>
              <a:r>
                <a:rPr lang="es-MX" sz="2000" kern="1200" dirty="0" smtClean="0"/>
                <a:t>Proyecto de intervención Didáctica</a:t>
              </a:r>
              <a:endParaRPr lang="es-MX" sz="1200" kern="1200" dirty="0"/>
            </a:p>
          </p:txBody>
        </p:sp>
      </p:grpSp>
      <p:cxnSp>
        <p:nvCxnSpPr>
          <p:cNvPr id="49" name="48 Conector recto de flecha"/>
          <p:cNvCxnSpPr/>
          <p:nvPr/>
        </p:nvCxnSpPr>
        <p:spPr>
          <a:xfrm>
            <a:off x="4511491" y="2652254"/>
            <a:ext cx="0" cy="3348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blinds(horizontal)">
                                      <p:cBhvr>
                                        <p:cTn id="18" dur="500"/>
                                        <p:tgtEl>
                                          <p:spTgt spid="4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1+#ppt_w/2"/>
                                          </p:val>
                                        </p:tav>
                                        <p:tav tm="100000">
                                          <p:val>
                                            <p:strVal val="#ppt_x"/>
                                          </p:val>
                                        </p:tav>
                                      </p:tavLst>
                                    </p:anim>
                                    <p:anim calcmode="lin" valueType="num">
                                      <p:cBhvr additive="base">
                                        <p:cTn id="24"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linds(horizontal)">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500" fill="hold"/>
                                        <p:tgtEl>
                                          <p:spTgt spid="3"/>
                                        </p:tgtEl>
                                        <p:attrNameLst>
                                          <p:attrName>ppt_x</p:attrName>
                                        </p:attrNameLst>
                                      </p:cBhvr>
                                      <p:tavLst>
                                        <p:tav tm="0">
                                          <p:val>
                                            <p:strVal val="0-#ppt_w/2"/>
                                          </p:val>
                                        </p:tav>
                                        <p:tav tm="100000">
                                          <p:val>
                                            <p:strVal val="#ppt_x"/>
                                          </p:val>
                                        </p:tav>
                                      </p:tavLst>
                                    </p:anim>
                                    <p:anim calcmode="lin" valueType="num">
                                      <p:cBhvr additive="base">
                                        <p:cTn id="35"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blinds(horizontal)">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0-#ppt_w/2"/>
                                          </p:val>
                                        </p:tav>
                                        <p:tav tm="100000">
                                          <p:val>
                                            <p:strVal val="#ppt_x"/>
                                          </p:val>
                                        </p:tav>
                                      </p:tavLst>
                                    </p:anim>
                                    <p:anim calcmode="lin" valueType="num">
                                      <p:cBhvr additive="base">
                                        <p:cTn id="4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blinds(horizontal)">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blinds(horizontal)">
                                      <p:cBhvr>
                                        <p:cTn id="62" dur="500"/>
                                        <p:tgtEl>
                                          <p:spTgt spid="32"/>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0-#ppt_w/2"/>
                                          </p:val>
                                        </p:tav>
                                        <p:tav tm="100000">
                                          <p:val>
                                            <p:strVal val="#ppt_x"/>
                                          </p:val>
                                        </p:tav>
                                      </p:tavLst>
                                    </p:anim>
                                    <p:anim calcmode="lin" valueType="num">
                                      <p:cBhvr additive="base">
                                        <p:cTn id="6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0-#ppt_w/2"/>
                                          </p:val>
                                        </p:tav>
                                        <p:tav tm="100000">
                                          <p:val>
                                            <p:strVal val="#ppt_x"/>
                                          </p:val>
                                        </p:tav>
                                      </p:tavLst>
                                    </p:anim>
                                    <p:anim calcmode="lin" valueType="num">
                                      <p:cBhvr additive="base">
                                        <p:cTn id="74"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blinds(horizontal)">
                                      <p:cBhvr>
                                        <p:cTn id="79" dur="500"/>
                                        <p:tgtEl>
                                          <p:spTgt spid="46"/>
                                        </p:tgtEl>
                                      </p:cBhvr>
                                    </p:animEffect>
                                  </p:childTnLst>
                                </p:cTn>
                              </p:par>
                              <p:par>
                                <p:cTn id="80" presetID="3" presetClass="entr" presetSubtype="10" fill="hold" nodeType="with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blinds(horizontal)">
                                      <p:cBhvr>
                                        <p:cTn id="82" dur="500"/>
                                        <p:tgtEl>
                                          <p:spTgt spid="48"/>
                                        </p:tgtEl>
                                      </p:cBhvr>
                                    </p:animEffect>
                                  </p:childTnLst>
                                </p:cTn>
                              </p:par>
                              <p:par>
                                <p:cTn id="83" presetID="3" presetClass="entr" presetSubtype="10" fill="hold" nodeType="with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blinds(horizontal)">
                                      <p:cBhvr>
                                        <p:cTn id="85" dur="500"/>
                                        <p:tgtEl>
                                          <p:spTgt spid="50"/>
                                        </p:tgtEl>
                                      </p:cBhvr>
                                    </p:animEffect>
                                  </p:childTnLst>
                                </p:cTn>
                              </p:par>
                              <p:par>
                                <p:cTn id="86" presetID="3" presetClass="entr" presetSubtype="10" fill="hold"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blinds(horizontal)">
                                      <p:cBhvr>
                                        <p:cTn id="88" dur="500"/>
                                        <p:tgtEl>
                                          <p:spTgt spid="36"/>
                                        </p:tgtEl>
                                      </p:cBhvr>
                                    </p:animEffect>
                                  </p:childTnLst>
                                </p:cTn>
                              </p:par>
                              <p:par>
                                <p:cTn id="89" presetID="3" presetClass="entr" presetSubtype="10" fill="hold"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blinds(horizontal)">
                                      <p:cBhvr>
                                        <p:cTn id="91" dur="500"/>
                                        <p:tgtEl>
                                          <p:spTgt spid="42"/>
                                        </p:tgtEl>
                                      </p:cBhvr>
                                    </p:animEffect>
                                  </p:childTnLst>
                                </p:cTn>
                              </p:par>
                              <p:par>
                                <p:cTn id="92" presetID="3" presetClass="entr" presetSubtype="10" fill="hold" nodeType="withEffect">
                                  <p:stCondLst>
                                    <p:cond delay="0"/>
                                  </p:stCondLst>
                                  <p:childTnLst>
                                    <p:set>
                                      <p:cBhvr>
                                        <p:cTn id="93" dur="1" fill="hold">
                                          <p:stCondLst>
                                            <p:cond delay="0"/>
                                          </p:stCondLst>
                                        </p:cTn>
                                        <p:tgtEl>
                                          <p:spTgt spid="40"/>
                                        </p:tgtEl>
                                        <p:attrNameLst>
                                          <p:attrName>style.visibility</p:attrName>
                                        </p:attrNameLst>
                                      </p:cBhvr>
                                      <p:to>
                                        <p:strVal val="visible"/>
                                      </p:to>
                                    </p:set>
                                    <p:animEffect transition="in" filter="blinds(horizontal)">
                                      <p:cBhvr>
                                        <p:cTn id="94" dur="500"/>
                                        <p:tgtEl>
                                          <p:spTgt spid="40"/>
                                        </p:tgtEl>
                                      </p:cBhvr>
                                    </p:animEffect>
                                  </p:childTnLst>
                                </p:cTn>
                              </p:par>
                              <p:par>
                                <p:cTn id="95" presetID="3" presetClass="entr" presetSubtype="10" fill="hold" nodeType="with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blinds(horizontal)">
                                      <p:cBhvr>
                                        <p:cTn id="97" dur="500"/>
                                        <p:tgtEl>
                                          <p:spTgt spid="38"/>
                                        </p:tgtEl>
                                      </p:cBhvr>
                                    </p:animEffect>
                                  </p:childTnLst>
                                </p:cTn>
                              </p:par>
                              <p:par>
                                <p:cTn id="98" presetID="3" presetClass="entr" presetSubtype="10" fill="hold" nodeType="with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blinds(horizontal)">
                                      <p:cBhvr>
                                        <p:cTn id="100" dur="500"/>
                                        <p:tgtEl>
                                          <p:spTgt spid="44"/>
                                        </p:tgtEl>
                                      </p:cBhvr>
                                    </p:animEffect>
                                  </p:childTnLst>
                                </p:cTn>
                              </p:par>
                              <p:par>
                                <p:cTn id="101" presetID="3" presetClass="entr" presetSubtype="10" fill="hold" nodeType="with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blinds(horizontal)">
                                      <p:cBhvr>
                                        <p:cTn id="103" dur="500"/>
                                        <p:tgtEl>
                                          <p:spTgt spid="34"/>
                                        </p:tgtEl>
                                      </p:cBhvr>
                                    </p:animEffect>
                                  </p:childTnLst>
                                </p:cTn>
                              </p:par>
                              <p:par>
                                <p:cTn id="104" presetID="3" presetClass="entr" presetSubtype="10" fill="hold"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blinds(horizontal)">
                                      <p:cBhvr>
                                        <p:cTn id="10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4400" dirty="0" smtClean="0"/>
              <a:t>¿Qué es una tesis en esta maestría?</a:t>
            </a:r>
            <a:endParaRPr lang="es-MX" sz="4000" dirty="0"/>
          </a:p>
        </p:txBody>
      </p:sp>
      <p:sp>
        <p:nvSpPr>
          <p:cNvPr id="3" name="2 Marcador de contenido"/>
          <p:cNvSpPr>
            <a:spLocks noGrp="1"/>
          </p:cNvSpPr>
          <p:nvPr>
            <p:ph idx="1"/>
          </p:nvPr>
        </p:nvSpPr>
        <p:spPr/>
        <p:txBody>
          <a:bodyPr/>
          <a:lstStyle/>
          <a:p>
            <a:endParaRPr lang="es-MX" sz="2400" dirty="0" smtClean="0">
              <a:ea typeface="Arial Unicode MS" pitchFamily="34" charset="-128"/>
              <a:cs typeface="Arial Unicode MS" pitchFamily="34" charset="-128"/>
            </a:endParaRPr>
          </a:p>
          <a:p>
            <a:r>
              <a:rPr lang="es-MX" sz="2400" dirty="0" smtClean="0">
                <a:ea typeface="Arial Unicode MS" pitchFamily="34" charset="-128"/>
                <a:cs typeface="Arial Unicode MS" pitchFamily="34" charset="-128"/>
              </a:rPr>
              <a:t>El trabajo de tesis es el producto de una reflexión que parte de la elección razonada de una problemática general a abordar, continúa con la delimitación de un problema específico a atacar, justifica esta elección, presenta antecedentes, se fundamenta teóricamente y sigue una metodología pertinente para la obtención de resultados.</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4400" dirty="0" smtClean="0"/>
              <a:t>¿Qué es una tesis en esta maestría?</a:t>
            </a:r>
            <a:endParaRPr lang="es-MX" sz="4000" dirty="0"/>
          </a:p>
        </p:txBody>
      </p:sp>
      <p:sp>
        <p:nvSpPr>
          <p:cNvPr id="3" name="2 Marcador de contenido"/>
          <p:cNvSpPr>
            <a:spLocks noGrp="1"/>
          </p:cNvSpPr>
          <p:nvPr>
            <p:ph idx="1"/>
          </p:nvPr>
        </p:nvSpPr>
        <p:spPr/>
        <p:txBody>
          <a:bodyPr/>
          <a:lstStyle/>
          <a:p>
            <a:endParaRPr lang="es-MX" sz="2400" dirty="0" smtClean="0">
              <a:ea typeface="Arial Unicode MS" pitchFamily="34" charset="-128"/>
              <a:cs typeface="Arial Unicode MS" pitchFamily="34" charset="-128"/>
            </a:endParaRPr>
          </a:p>
          <a:p>
            <a:r>
              <a:rPr lang="es-MX" sz="2400" dirty="0"/>
              <a:t>La tesis que para obtener el grado de Maestría se solicita en este Programa, tiene un valor didáctico insustituible pues ésta es considerada el eje que permite la concreción formativa de los estudiantes, de manera que las diferentes etapas de su desarrollo se constituyen en el foro apropiado para articular los conocimientos y habilidades que los estudiantes irán desarrollando en cada una de las asignaturas programadas por semestre.</a:t>
            </a:r>
          </a:p>
        </p:txBody>
      </p:sp>
    </p:spTree>
    <p:extLst>
      <p:ext uri="{BB962C8B-B14F-4D97-AF65-F5344CB8AC3E}">
        <p14:creationId xmlns:p14="http://schemas.microsoft.com/office/powerpoint/2010/main" val="2345756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4400" dirty="0" smtClean="0"/>
              <a:t>¿Qué es una tesis en esta maestría?</a:t>
            </a:r>
            <a:endParaRPr lang="es-MX" sz="4000" dirty="0"/>
          </a:p>
        </p:txBody>
      </p:sp>
      <p:sp>
        <p:nvSpPr>
          <p:cNvPr id="3" name="2 Marcador de contenido"/>
          <p:cNvSpPr>
            <a:spLocks noGrp="1"/>
          </p:cNvSpPr>
          <p:nvPr>
            <p:ph idx="1"/>
          </p:nvPr>
        </p:nvSpPr>
        <p:spPr/>
        <p:txBody>
          <a:bodyPr/>
          <a:lstStyle/>
          <a:p>
            <a:endParaRPr lang="es-MX" sz="2400" dirty="0" smtClean="0">
              <a:ea typeface="Arial Unicode MS" pitchFamily="34" charset="-128"/>
              <a:cs typeface="Arial Unicode MS" pitchFamily="34" charset="-128"/>
            </a:endParaRPr>
          </a:p>
          <a:p>
            <a:r>
              <a:rPr lang="es-MX" sz="2400" dirty="0"/>
              <a:t>Se espera que en las tesis correspondientes a este grado de Maestría, los estudiantes formulen reportes de sus proyectos de intervención que integren de manera consistente los marcos teórico y referencial, las estrategias metodológicas, el desarrollo y sus conclusiones, apoyándose en todos los elementos </a:t>
            </a:r>
            <a:r>
              <a:rPr lang="es-MX" sz="2400" dirty="0" smtClean="0"/>
              <a:t>teóricos </a:t>
            </a:r>
            <a:r>
              <a:rPr lang="es-MX" sz="2400" dirty="0"/>
              <a:t>que confluyeron en su proceso de </a:t>
            </a:r>
            <a:r>
              <a:rPr lang="es-MX" sz="2400" dirty="0" smtClean="0"/>
              <a:t>formación.</a:t>
            </a:r>
            <a:endParaRPr lang="es-MX" sz="2400" dirty="0"/>
          </a:p>
        </p:txBody>
      </p:sp>
    </p:spTree>
    <p:extLst>
      <p:ext uri="{BB962C8B-B14F-4D97-AF65-F5344CB8AC3E}">
        <p14:creationId xmlns:p14="http://schemas.microsoft.com/office/powerpoint/2010/main" val="230714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¿Cómo se estructura una </a:t>
            </a:r>
            <a:r>
              <a:rPr lang="es-MX" dirty="0" smtClean="0"/>
              <a:t>tesis?</a:t>
            </a:r>
            <a:endParaRPr lang="es-MX" dirty="0"/>
          </a:p>
        </p:txBody>
      </p:sp>
      <p:sp>
        <p:nvSpPr>
          <p:cNvPr id="3" name="2 Marcador de contenido"/>
          <p:cNvSpPr>
            <a:spLocks noGrp="1"/>
          </p:cNvSpPr>
          <p:nvPr>
            <p:ph idx="1"/>
          </p:nvPr>
        </p:nvSpPr>
        <p:spPr/>
        <p:txBody>
          <a:bodyPr>
            <a:normAutofit lnSpcReduction="10000"/>
          </a:bodyPr>
          <a:lstStyle/>
          <a:p>
            <a:pPr algn="just">
              <a:buNone/>
            </a:pPr>
            <a:r>
              <a:rPr lang="es-MX" dirty="0" smtClean="0"/>
              <a:t>	A manera de ejemplo:</a:t>
            </a:r>
          </a:p>
          <a:p>
            <a:pPr lvl="1"/>
            <a:r>
              <a:rPr lang="es-MX" dirty="0" smtClean="0"/>
              <a:t>Antecedentes</a:t>
            </a:r>
          </a:p>
          <a:p>
            <a:pPr lvl="1"/>
            <a:r>
              <a:rPr lang="es-MX" dirty="0" smtClean="0"/>
              <a:t>Planteamiento del problema y su justificación</a:t>
            </a:r>
          </a:p>
          <a:p>
            <a:pPr lvl="1"/>
            <a:r>
              <a:rPr lang="es-MX" dirty="0" smtClean="0"/>
              <a:t>Objetivos </a:t>
            </a:r>
          </a:p>
          <a:p>
            <a:pPr lvl="2"/>
            <a:r>
              <a:rPr lang="es-MX" dirty="0" smtClean="0"/>
              <a:t>Caso 1. Responder a preguntas de investigación</a:t>
            </a:r>
          </a:p>
          <a:p>
            <a:pPr lvl="2"/>
            <a:r>
              <a:rPr lang="es-MX" dirty="0" smtClean="0"/>
              <a:t>Caso 2</a:t>
            </a:r>
            <a:r>
              <a:rPr lang="es-MX" dirty="0"/>
              <a:t>. Propuesta en el campo del trabajo docente</a:t>
            </a:r>
            <a:r>
              <a:rPr lang="es-MX" dirty="0" smtClean="0"/>
              <a:t>.</a:t>
            </a:r>
          </a:p>
          <a:p>
            <a:pPr lvl="1"/>
            <a:r>
              <a:rPr lang="es-MX" dirty="0" smtClean="0"/>
              <a:t>Marco Teórico</a:t>
            </a:r>
          </a:p>
          <a:p>
            <a:pPr lvl="1"/>
            <a:r>
              <a:rPr lang="es-MX" dirty="0" smtClean="0"/>
              <a:t>Metodología</a:t>
            </a:r>
          </a:p>
          <a:p>
            <a:pPr lvl="1"/>
            <a:r>
              <a:rPr lang="es-MX" dirty="0" smtClean="0"/>
              <a:t>Presentación y análisis de resultados</a:t>
            </a:r>
          </a:p>
          <a:p>
            <a:pPr lvl="1"/>
            <a:r>
              <a:rPr lang="es-MX" dirty="0" smtClean="0"/>
              <a:t>Conclusiones</a:t>
            </a:r>
          </a:p>
          <a:p>
            <a:pPr lvl="1"/>
            <a:r>
              <a:rPr lang="es-MX" dirty="0" smtClean="0"/>
              <a:t>Referencias</a:t>
            </a: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ctr"/>
            <a:r>
              <a:rPr lang="es-MX" dirty="0" smtClean="0"/>
              <a:t>¿Cómo empezamos?</a:t>
            </a:r>
            <a:br>
              <a:rPr lang="es-MX" dirty="0" smtClean="0"/>
            </a:br>
            <a:endParaRPr lang="es-MX" dirty="0"/>
          </a:p>
        </p:txBody>
      </p:sp>
      <p:sp>
        <p:nvSpPr>
          <p:cNvPr id="3" name="2 Marcador de contenido"/>
          <p:cNvSpPr>
            <a:spLocks noGrp="1"/>
          </p:cNvSpPr>
          <p:nvPr>
            <p:ph type="subTitle" idx="1"/>
          </p:nvPr>
        </p:nvSpPr>
        <p:spPr/>
        <p:txBody>
          <a:bodyPr/>
          <a:lstStyle/>
          <a:p>
            <a:pPr algn="ctr"/>
            <a:r>
              <a:rPr lang="es-MX" dirty="0" smtClean="0"/>
              <a:t>Trabajo final del curso de inducción</a:t>
            </a: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2529</TotalTime>
  <Words>540</Words>
  <Application>Microsoft Office PowerPoint</Application>
  <PresentationFormat>Presentación en pantalla (4:3)</PresentationFormat>
  <Paragraphs>70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Flujo</vt:lpstr>
      <vt:lpstr>Universidad de Sonora División de Ciencias Exactas y Naturales Programa de Maestría en Ciencias con Especialidad en Matemática Educativa  </vt:lpstr>
      <vt:lpstr>Temáticas a abordar</vt:lpstr>
      <vt:lpstr>Introducción</vt:lpstr>
      <vt:lpstr>¿Qué es una tesis en esta maestría?</vt:lpstr>
      <vt:lpstr>¿Qué es una tesis en esta maestría?</vt:lpstr>
      <vt:lpstr>¿Qué es una tesis en esta maestría?</vt:lpstr>
      <vt:lpstr>¿Qué es una tesis en esta maestría?</vt:lpstr>
      <vt:lpstr>¿Cómo se estructura una tesis?</vt:lpstr>
      <vt:lpstr>¿Cómo empezamos? </vt:lpstr>
      <vt:lpstr>¿En qué consistirá el trabajo final del curso?</vt:lpstr>
      <vt:lpstr>¿En qué consistirá el trabajo final del curso?</vt:lpstr>
      <vt:lpstr>Forma de entrega</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 Sonora División de Ciencias Exactas y Naturales Programa de Maestría en Ciencias con Especialidad en Matemática Educativa</dc:title>
  <dc:creator>Usuario</dc:creator>
  <cp:lastModifiedBy>LabServ24</cp:lastModifiedBy>
  <cp:revision>89</cp:revision>
  <dcterms:created xsi:type="dcterms:W3CDTF">2011-06-07T02:18:44Z</dcterms:created>
  <dcterms:modified xsi:type="dcterms:W3CDTF">2014-06-27T20:55:34Z</dcterms:modified>
</cp:coreProperties>
</file>